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1" r:id="rId5"/>
    <p:sldId id="287" r:id="rId6"/>
    <p:sldId id="266" r:id="rId7"/>
    <p:sldId id="274" r:id="rId8"/>
    <p:sldId id="276" r:id="rId9"/>
    <p:sldId id="277" r:id="rId10"/>
    <p:sldId id="267" r:id="rId11"/>
    <p:sldId id="278" r:id="rId12"/>
    <p:sldId id="284" r:id="rId13"/>
    <p:sldId id="282" r:id="rId14"/>
    <p:sldId id="285" r:id="rId15"/>
    <p:sldId id="268" r:id="rId16"/>
    <p:sldId id="270" r:id="rId17"/>
    <p:sldId id="269" r:id="rId18"/>
    <p:sldId id="286" r:id="rId19"/>
    <p:sldId id="271" r:id="rId20"/>
    <p:sldId id="272" r:id="rId21"/>
    <p:sldId id="273" r:id="rId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D9D9D9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8" d="100"/>
          <a:sy n="88" d="100"/>
        </p:scale>
        <p:origin x="53" y="-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8F542-C0E4-4CEB-BF84-B95DD44011F1}" type="datetimeFigureOut">
              <a:rPr lang="fr-FR" smtClean="0"/>
              <a:t>25/01/2022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867075-9E16-4AAB-AF9E-101551F4367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2706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BEC92C-64AA-48B2-9D89-C9526B6D9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A861402-1EC1-430F-A8A6-3B85DE21E3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F3A557E-761E-4F70-9B19-EE04C1192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3E1B4-4E9A-441B-8E78-A47C001CFEDE}" type="datetime1">
              <a:rPr lang="fr-FR" smtClean="0"/>
              <a:t>25/01/2022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FE309C3-F41A-4D77-81C8-6FB9C59D4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67A3C87-49B2-4BA0-BB3A-6C365A391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7D51F-CE66-4BC4-A8DC-C6ADAF042B5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7284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A542BD-1C12-4DCE-BB21-F0AB5A881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1A947EB-D87C-4191-B8BD-9380724AD1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52311A0-CE1B-4107-9895-503DAFB67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F28AE-F0C8-45BC-8885-42AB837DBDF1}" type="datetime1">
              <a:rPr lang="fr-FR" smtClean="0"/>
              <a:t>25/01/2022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C2ABCD-6DD8-49B9-B686-B8861173B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93E8239-A3DA-41CB-9DC1-AD8144056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7D51F-CE66-4BC4-A8DC-C6ADAF042B5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6861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978347D-E6CE-4961-94A1-6D84C2FE03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AF8EC6B-51E3-41BE-81A9-5BB8951A8E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ED47C9C-A40E-451E-9B70-DFF40FB76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2392D-1192-47CF-884D-0CD89F6E20B6}" type="datetime1">
              <a:rPr lang="fr-FR" smtClean="0"/>
              <a:t>25/01/2022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E2A7FA-86DC-400C-AF4F-8AFA1DDCD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E1DF42-587B-4864-B267-E43D21B4A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7D51F-CE66-4BC4-A8DC-C6ADAF042B5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2658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04C2C8-98FA-485A-8099-4AF0C87E3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506584-B317-4890-BAAA-96ADB2115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444BCAF-2980-4096-A498-07ADC0D90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5C586-4D74-46F6-A652-9A81AFB764FC}" type="datetime1">
              <a:rPr lang="fr-FR" smtClean="0"/>
              <a:t>25/01/2022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EB14C74-659E-44ED-84CA-6348EF456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1C7AD3-6AA9-4156-BCC9-FCDE328E5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7D51F-CE66-4BC4-A8DC-C6ADAF042B5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736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A2BD72-0865-47D1-B627-45ED88D76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A9C7FB3-FB5F-47CE-B19F-350C0F61E5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5E46E52-E360-4C82-B041-BBE338BDF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4219E-BA09-4E25-8B35-ED4AB3445C0E}" type="datetime1">
              <a:rPr lang="fr-FR" smtClean="0"/>
              <a:t>25/01/2022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32768B-EC4A-44A3-BE8C-074405D08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FE4786B-DB7F-4250-B997-A76A1A6D6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7D51F-CE66-4BC4-A8DC-C6ADAF042B5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4964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DB5F9E-063B-43ED-BB1C-BFBEA2CDC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8744B3-45FD-48F1-961E-2A03773E8A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4768E70-4CED-49C4-AAB5-DE0A9E2363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12D5F55-4C40-4479-AB62-0663F9E4C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350EA-EA3D-41A8-A9CE-CD4ACBDBD653}" type="datetime1">
              <a:rPr lang="fr-FR" smtClean="0"/>
              <a:t>25/01/2022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5BD2EE5-7B14-4AF9-A78A-627D25945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263098B-9060-4A04-BEFF-B8EE631C5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7D51F-CE66-4BC4-A8DC-C6ADAF042B5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5441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52C034-F5F2-4C85-A18A-C50EBA4CF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6D27C11-19EA-4881-8DF4-72C3B20F2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D7DF69D-1465-429E-B083-AF0C60E555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BD867BE-F27F-4A5C-AA01-6AE2A8A626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C2AB3FC-AD90-4DBE-97CE-AB027B5BE3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89154B6-75C7-474B-B445-F2886501D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F335B-652E-41D8-8831-02888D8A075D}" type="datetime1">
              <a:rPr lang="fr-FR" smtClean="0"/>
              <a:t>25/01/2022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101A29F-B46A-4610-B8A9-D951BDF71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36FB253-525A-42B7-B581-CCC6F3F99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7D51F-CE66-4BC4-A8DC-C6ADAF042B5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1833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81B495-9DC4-4968-949C-75F63CC55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E56FA74-CCEE-4451-812A-E74C8F8EA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654E5-F08E-4528-8396-ADD25F7E5CB7}" type="datetime1">
              <a:rPr lang="fr-FR" smtClean="0"/>
              <a:t>25/01/2022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47C4DF5-C17D-43B3-A99A-6BF09D1E7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8E1852E-5A43-4513-BD11-E7B491CB1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7D51F-CE66-4BC4-A8DC-C6ADAF042B5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5965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06F6B41-346C-42B2-BBB3-E5AC80985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5001-A77C-4EE8-BF85-F68B750FAE80}" type="datetime1">
              <a:rPr lang="fr-FR" smtClean="0"/>
              <a:t>25/01/2022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A75CAF7-3AB1-43F6-AD19-16941805D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5A9425F-16AC-4BA7-AD3C-9F30F1458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7D51F-CE66-4BC4-A8DC-C6ADAF042B5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8472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308C8A-9804-4D7D-9B5C-F8688D3F3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C3B4374-3DE0-4574-9AC7-D98F5B407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629E6E5-4C77-4D1B-900B-A7C18C31F1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AB03643-BF3C-44E7-AB7B-BA446CE05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28A00-08F4-47EE-BEED-314B49C890CA}" type="datetime1">
              <a:rPr lang="fr-FR" smtClean="0"/>
              <a:t>25/01/2022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48381F4-263E-4A70-B718-0374DC29A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37E7AE0-177C-42B1-8EA9-B3D9CBEA0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7D51F-CE66-4BC4-A8DC-C6ADAF042B5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2437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3BC4F3-0173-4937-9C6C-738AD56B3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42293EE-6DF4-4293-9F65-47897DB2EB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9BCFD23-0EFE-4254-B3CD-40F1A52343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9C7EA65-BE3A-4499-99C5-C8BBA6B89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3F979-CD27-4403-A1C2-E90A47B3FCCD}" type="datetime1">
              <a:rPr lang="fr-FR" smtClean="0"/>
              <a:t>25/01/2022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FF5B0BD-E461-478C-8E63-49F2AB3E6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84950CF-CB2E-4FA8-84FF-D5031CAD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7D51F-CE66-4BC4-A8DC-C6ADAF042B5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7162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856EF98-7655-4D89-A531-60DBAE923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9FE6CC4-B14C-4DF5-974E-9A22CA3FA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8B69F15-61FA-4828-BF6A-22A49B4C13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874771-DF8E-420D-8AFA-80534954D331}" type="datetime1">
              <a:rPr lang="fr-FR" smtClean="0"/>
              <a:t>25/01/2022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159546A-655D-4F9B-9CDE-D581597A05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D0BD24-F1BB-4269-B159-8249D3CE96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7D51F-CE66-4BC4-A8DC-C6ADAF042B5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8358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extérieur, ciel, arbre, sport&#10;&#10;Description générée automatiquement">
            <a:extLst>
              <a:ext uri="{FF2B5EF4-FFF2-40B4-BE49-F238E27FC236}">
                <a16:creationId xmlns:a16="http://schemas.microsoft.com/office/drawing/2014/main" id="{15229539-B20C-4CD5-A133-42CB3DC99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4037"/>
            <a:ext cx="12192000" cy="812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8102BC5-ABE5-4C17-8C66-C53BE37204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accent2">
              <a:lumMod val="75000"/>
              <a:alpha val="97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  <a:softEdge rad="635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 anchorCtr="0">
            <a:normAutofit/>
          </a:bodyPr>
          <a:lstStyle/>
          <a:p>
            <a:r>
              <a:rPr lang="fr-FR" sz="4800" b="1" dirty="0"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Présentation de nos applications pour l’Open Parc de Lyon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F5C2267-BBA3-4CDA-B277-8BBDCD6ABB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444277AA-ED11-473B-B9B2-380F39D946BE}"/>
              </a:ext>
            </a:extLst>
          </p:cNvPr>
          <p:cNvSpPr>
            <a:spLocks noGrp="1"/>
          </p:cNvSpPr>
          <p:nvPr/>
        </p:nvSpPr>
        <p:spPr>
          <a:xfrm>
            <a:off x="8018290" y="4230255"/>
            <a:ext cx="3342438" cy="2141692"/>
          </a:xfrm>
          <a:prstGeom prst="rect">
            <a:avLst/>
          </a:prstGeom>
          <a:solidFill>
            <a:schemeClr val="accent2">
              <a:lumMod val="75000"/>
              <a:alpha val="97000"/>
            </a:schemeClr>
          </a:solidFill>
          <a:ln>
            <a:solidFill>
              <a:schemeClr val="accent2">
                <a:shade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softEdge rad="3175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900" dirty="0">
                <a:solidFill>
                  <a:srgbClr val="FFFFFF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Matière : CPOA </a:t>
            </a:r>
          </a:p>
          <a:p>
            <a:pPr algn="l"/>
            <a:r>
              <a:rPr lang="fr-FR" sz="1900" dirty="0">
                <a:solidFill>
                  <a:srgbClr val="FFFFFF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Professeurs : Mr </a:t>
            </a:r>
            <a:r>
              <a:rPr lang="fr-FR" sz="1900" dirty="0" err="1">
                <a:solidFill>
                  <a:srgbClr val="FFFFFF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Baramghi</a:t>
            </a:r>
            <a:r>
              <a:rPr lang="fr-FR" sz="1900" dirty="0">
                <a:solidFill>
                  <a:srgbClr val="FFFFFF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, Mr </a:t>
            </a:r>
            <a:r>
              <a:rPr lang="fr-FR" sz="1900" dirty="0" err="1">
                <a:solidFill>
                  <a:srgbClr val="FFFFFF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Germinagni</a:t>
            </a:r>
            <a:endParaRPr lang="fr-FR" sz="1900" dirty="0">
              <a:solidFill>
                <a:srgbClr val="FFFFFF"/>
              </a:solidFill>
              <a:latin typeface="Arial" panose="020B0604020202020204" pitchFamily="34" charset="0"/>
              <a:ea typeface="Gadugi" panose="020B0502040204020203" pitchFamily="34" charset="0"/>
              <a:cs typeface="Arial" panose="020B0604020202020204" pitchFamily="34" charset="0"/>
            </a:endParaRPr>
          </a:p>
          <a:p>
            <a:pPr algn="l"/>
            <a:r>
              <a:rPr lang="fr-FR" sz="1900" dirty="0">
                <a:solidFill>
                  <a:srgbClr val="FFFFFF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Entreprise : The </a:t>
            </a:r>
            <a:r>
              <a:rPr lang="fr-FR" sz="1900" dirty="0" err="1">
                <a:solidFill>
                  <a:srgbClr val="FFFFFF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A’s</a:t>
            </a:r>
            <a:r>
              <a:rPr lang="fr-FR" sz="1900" dirty="0">
                <a:solidFill>
                  <a:srgbClr val="FFFFFF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 </a:t>
            </a:r>
            <a:r>
              <a:rPr lang="fr-FR" sz="1900" dirty="0" err="1">
                <a:solidFill>
                  <a:srgbClr val="FFFFFF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Company</a:t>
            </a:r>
            <a:endParaRPr lang="fr-FR" sz="1900" dirty="0">
              <a:solidFill>
                <a:srgbClr val="FFFFFF"/>
              </a:solidFill>
              <a:latin typeface="Arial" panose="020B0604020202020204" pitchFamily="34" charset="0"/>
              <a:ea typeface="Gadugi" panose="020B0502040204020203" pitchFamily="34" charset="0"/>
              <a:cs typeface="Arial" panose="020B0604020202020204" pitchFamily="34" charset="0"/>
            </a:endParaRPr>
          </a:p>
          <a:p>
            <a:pPr algn="l"/>
            <a:r>
              <a:rPr lang="fr-FR" sz="1900" dirty="0">
                <a:solidFill>
                  <a:srgbClr val="FFFFFF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Représentants : </a:t>
            </a:r>
          </a:p>
          <a:p>
            <a:pPr algn="l"/>
            <a:r>
              <a:rPr lang="fr-FR" sz="1900" dirty="0">
                <a:solidFill>
                  <a:srgbClr val="FFFFFF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- Chef de projet : Juan Sanchez Gomez</a:t>
            </a:r>
          </a:p>
          <a:p>
            <a:pPr algn="l"/>
            <a:r>
              <a:rPr lang="fr-FR" sz="1900" dirty="0">
                <a:solidFill>
                  <a:srgbClr val="FFFFFF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- Analyste : Léna </a:t>
            </a:r>
            <a:r>
              <a:rPr lang="fr-FR" sz="1900" dirty="0" err="1">
                <a:solidFill>
                  <a:srgbClr val="FFFFFF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Iglesis</a:t>
            </a:r>
            <a:endParaRPr lang="fr-FR" sz="1900" dirty="0">
              <a:solidFill>
                <a:srgbClr val="FFFFFF"/>
              </a:solidFill>
              <a:latin typeface="Arial" panose="020B0604020202020204" pitchFamily="34" charset="0"/>
              <a:ea typeface="Gadugi" panose="020B0502040204020203" pitchFamily="34" charset="0"/>
              <a:cs typeface="Arial" panose="020B0604020202020204" pitchFamily="34" charset="0"/>
            </a:endParaRPr>
          </a:p>
          <a:p>
            <a:pPr algn="l"/>
            <a:r>
              <a:rPr lang="fr-FR" sz="1900" dirty="0">
                <a:solidFill>
                  <a:srgbClr val="FFFFFF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- Développeuse :  Anne-Sophie Beal</a:t>
            </a:r>
          </a:p>
        </p:txBody>
      </p:sp>
      <p:pic>
        <p:nvPicPr>
          <p:cNvPr id="11" name="Image 10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C3F4C0CB-B2FE-44B4-999B-9C3E1A36D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164" y="-326648"/>
            <a:ext cx="2430872" cy="935316"/>
          </a:xfrm>
          <a:prstGeom prst="rect">
            <a:avLst/>
          </a:prstGeom>
        </p:spPr>
      </p:pic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9A10216F-1B6D-4160-B11C-7C927EB10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7D51F-CE66-4BC4-A8DC-C6ADAF042B5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327578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B14CBB-7E11-406A-BC04-1FAF1BCE0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Vision du module Planning des matchs : JAVA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78254A-7466-4586-9709-44CF8DCB794F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  <a:alpha val="40000"/>
            </a:schemeClr>
          </a:solidFill>
          <a:ln w="19050" cap="rnd">
            <a:solidFill>
              <a:srgbClr val="000099">
                <a:alpha val="40000"/>
              </a:srgbClr>
            </a:solidFill>
          </a:ln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fr-FR" dirty="0">
                <a:solidFill>
                  <a:srgbClr val="000099"/>
                </a:solidFill>
              </a:rPr>
              <a:t>Ouvrir l’application sur une interface de connexion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fr-FR" dirty="0">
                <a:solidFill>
                  <a:srgbClr val="000099"/>
                </a:solidFill>
              </a:rPr>
              <a:t>Pouvoir accéder aux différentes fonctionnalités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dirty="0">
                <a:solidFill>
                  <a:srgbClr val="000099"/>
                </a:solidFill>
              </a:rPr>
              <a:t>-  Pouvoir créer le match à la main / auto-générer des matchs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dirty="0">
                <a:solidFill>
                  <a:srgbClr val="000099"/>
                </a:solidFill>
              </a:rPr>
              <a:t>-  Préparer un tournoi</a:t>
            </a:r>
          </a:p>
          <a:p>
            <a:pPr marL="0" indent="0">
              <a:lnSpc>
                <a:spcPct val="150000"/>
              </a:lnSpc>
              <a:buNone/>
            </a:pPr>
            <a:endParaRPr lang="fr-FR" dirty="0">
              <a:solidFill>
                <a:srgbClr val="000099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82F7CCD-0999-4EA6-B7FB-18C1AC3E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7D51F-CE66-4BC4-A8DC-C6ADAF042B53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0071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B14CBB-7E11-406A-BC04-1FAF1BCE0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54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Vision du module Planning des matchs : JAVA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78254A-7466-4586-9709-44CF8DCB7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565" y="1700316"/>
            <a:ext cx="11350869" cy="4457933"/>
          </a:xfrm>
          <a:solidFill>
            <a:schemeClr val="bg1">
              <a:lumMod val="85000"/>
              <a:alpha val="40000"/>
            </a:schemeClr>
          </a:solidFill>
          <a:ln w="19050" cap="rnd">
            <a:solidFill>
              <a:srgbClr val="000099">
                <a:alpha val="40000"/>
              </a:srgbClr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r-FR" dirty="0">
                <a:solidFill>
                  <a:srgbClr val="000099"/>
                </a:solidFill>
              </a:rPr>
              <a:t>Nous avons donc modéliser les interfaces grâce à des maquettes :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82F7CCD-0999-4EA6-B7FB-18C1AC3E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7D51F-CE66-4BC4-A8DC-C6ADAF042B53}" type="slidenum">
              <a:rPr lang="fr-FR" smtClean="0"/>
              <a:t>11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B2BFED1-5239-4BBE-B3AD-EEF6C260F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64" y="2898995"/>
            <a:ext cx="4251069" cy="252023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BEF717B-483D-4F98-8DA0-B9D3B3C4A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323" y="2908987"/>
            <a:ext cx="3088468" cy="252023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519E469-7497-4897-9537-6842B11E9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1562" y="2918979"/>
            <a:ext cx="3522774" cy="251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76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7A6A9D-3AA9-4711-867C-F693D2D69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997"/>
            <a:ext cx="10515600" cy="1325563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L’interface de connexion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AAB9915-A045-463A-928B-BEF4BF209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7D51F-CE66-4BC4-A8DC-C6ADAF042B53}" type="slidenum">
              <a:rPr lang="fr-FR" smtClean="0"/>
              <a:t>12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86FB5F1-065D-45C7-9C73-556759941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784" y="1839686"/>
            <a:ext cx="5361632" cy="3178626"/>
          </a:xfrm>
          <a:prstGeom prst="rect">
            <a:avLst/>
          </a:prstGeom>
        </p:spPr>
      </p:pic>
      <p:sp>
        <p:nvSpPr>
          <p:cNvPr id="9" name="Espace réservé du contenu 10">
            <a:extLst>
              <a:ext uri="{FF2B5EF4-FFF2-40B4-BE49-F238E27FC236}">
                <a16:creationId xmlns:a16="http://schemas.microsoft.com/office/drawing/2014/main" id="{5A4272EE-3993-4D02-B734-443B627C51E1}"/>
              </a:ext>
            </a:extLst>
          </p:cNvPr>
          <p:cNvSpPr txBox="1">
            <a:spLocks/>
          </p:cNvSpPr>
          <p:nvPr/>
        </p:nvSpPr>
        <p:spPr>
          <a:xfrm>
            <a:off x="900584" y="2370393"/>
            <a:ext cx="4472836" cy="2117211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rgbClr val="000099">
                <a:alpha val="40000"/>
              </a:srgb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fr-FR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connecter grâce à mot de passe et accéder au menu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930676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7A6A9D-3AA9-4711-867C-F693D2D69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997"/>
            <a:ext cx="10515600" cy="1325563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L’interface d’accès au planning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AAB9915-A045-463A-928B-BEF4BF209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7D51F-CE66-4BC4-A8DC-C6ADAF042B53}" type="slidenum">
              <a:rPr lang="fr-FR" smtClean="0"/>
              <a:t>13</a:t>
            </a:fld>
            <a:endParaRPr lang="fr-FR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28371BB8-1EFF-4832-9316-2206D96B0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1349"/>
            <a:ext cx="4472836" cy="4575614"/>
          </a:xfrm>
          <a:solidFill>
            <a:srgbClr val="D9D9D9">
              <a:alpha val="40000"/>
            </a:srgbClr>
          </a:solidFill>
          <a:ln>
            <a:solidFill>
              <a:srgbClr val="000099">
                <a:alpha val="40000"/>
              </a:srgbClr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Permet d’afficher les différentes fonctionnalités :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Accéder au planning (que pour l’admin)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Accéder au cours (pour les joueurs)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Voir le planning (pour les ce qui ne sont pas utilisateurs)</a:t>
            </a:r>
          </a:p>
          <a:p>
            <a:pPr marL="457200" lvl="1" indent="0">
              <a:buNone/>
            </a:pP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54C945A-C177-416B-8A64-3EE0A7003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961" y="1601349"/>
            <a:ext cx="5607277" cy="457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776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build="p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7A6A9D-3AA9-4711-867C-F693D2D69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997"/>
            <a:ext cx="10515600" cy="1325563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L’interface d’accès au planning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AAB9915-A045-463A-928B-BEF4BF209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7D51F-CE66-4BC4-A8DC-C6ADAF042B53}" type="slidenum">
              <a:rPr lang="fr-FR" smtClean="0"/>
              <a:t>14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B3A1CBF-6408-49D1-BDB4-9C0FCD4A0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338" y="1843934"/>
            <a:ext cx="5744524" cy="4093403"/>
          </a:xfrm>
          <a:prstGeom prst="rect">
            <a:avLst/>
          </a:prstGeom>
        </p:spPr>
      </p:pic>
      <p:sp>
        <p:nvSpPr>
          <p:cNvPr id="8" name="Espace réservé du contenu 10">
            <a:extLst>
              <a:ext uri="{FF2B5EF4-FFF2-40B4-BE49-F238E27FC236}">
                <a16:creationId xmlns:a16="http://schemas.microsoft.com/office/drawing/2014/main" id="{71D22EF1-5018-4C3E-B92E-1F5AC6752CC4}"/>
              </a:ext>
            </a:extLst>
          </p:cNvPr>
          <p:cNvSpPr txBox="1">
            <a:spLocks/>
          </p:cNvSpPr>
          <p:nvPr/>
        </p:nvSpPr>
        <p:spPr>
          <a:xfrm>
            <a:off x="838200" y="1843934"/>
            <a:ext cx="4472836" cy="4093403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rgbClr val="000099">
                <a:alpha val="40000"/>
              </a:srgbClr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fr-FR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Générer automatiquement un match ou le générer à la main</a:t>
            </a:r>
          </a:p>
          <a:p>
            <a:pPr>
              <a:lnSpc>
                <a:spcPct val="150000"/>
              </a:lnSpc>
            </a:pPr>
            <a:r>
              <a:rPr lang="fr-FR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Utiliser un formulaire pour définir les joueurs (nom des joueurs = </a:t>
            </a:r>
            <a:r>
              <a:rPr lang="fr-FR" dirty="0" err="1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jlabel</a:t>
            </a:r>
            <a:r>
              <a:rPr lang="fr-FR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d’un match</a:t>
            </a:r>
          </a:p>
        </p:txBody>
      </p:sp>
    </p:spTree>
    <p:extLst>
      <p:ext uri="{BB962C8B-B14F-4D97-AF65-F5344CB8AC3E}">
        <p14:creationId xmlns:p14="http://schemas.microsoft.com/office/powerpoint/2010/main" val="9774171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B14CBB-7E11-406A-BC04-1FAF1BCE0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Résultat final de la billetterie WEB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82F7CCD-0999-4EA6-B7FB-18C1AC3E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7D51F-CE66-4BC4-A8DC-C6ADAF042B53}" type="slidenum">
              <a:rPr lang="fr-FR" smtClean="0"/>
              <a:t>15</a:t>
            </a:fld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1D25FE9-821F-4CDE-A675-848387C85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04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B14CBB-7E11-406A-BC04-1FAF1BCE0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Résultat final de l’application de planning des matchs JAVA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82F7CCD-0999-4EA6-B7FB-18C1AC3E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7D51F-CE66-4BC4-A8DC-C6ADAF042B53}" type="slidenum">
              <a:rPr lang="fr-FR" smtClean="0"/>
              <a:t>16</a:t>
            </a:fld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1D25FE9-821F-4CDE-A675-848387C85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7202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B14CBB-7E11-406A-BC04-1FAF1BCE0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Gestion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78254A-7466-4586-9709-44CF8DCB7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3981" y="1786948"/>
            <a:ext cx="6048375" cy="4441825"/>
          </a:xfrm>
          <a:solidFill>
            <a:schemeClr val="bg1">
              <a:lumMod val="85000"/>
              <a:alpha val="40000"/>
            </a:schemeClr>
          </a:solidFill>
          <a:ln w="19050" cap="rnd">
            <a:solidFill>
              <a:srgbClr val="000099">
                <a:alpha val="40000"/>
              </a:srgbClr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r-FR" dirty="0">
                <a:solidFill>
                  <a:srgbClr val="000099"/>
                </a:solidFill>
              </a:rPr>
              <a:t>Logiciels utilisés : Discord, GIT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dirty="0">
                <a:solidFill>
                  <a:srgbClr val="000099"/>
                </a:solidFill>
              </a:rPr>
              <a:t>Méthode utilisée : agile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000099"/>
                </a:solidFill>
              </a:rPr>
              <a:t>	collaboratif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000099"/>
                </a:solidFill>
              </a:rPr>
              <a:t>	processus d’intégration continue)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dirty="0">
                <a:solidFill>
                  <a:srgbClr val="000099"/>
                </a:solidFill>
              </a:rPr>
              <a:t>Répartition des tâches : Diagramme de GANTT (présenté après)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82F7CCD-0999-4EA6-B7FB-18C1AC3E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7D51F-CE66-4BC4-A8DC-C6ADAF042B53}" type="slidenum">
              <a:rPr lang="fr-FR" smtClean="0"/>
              <a:t>17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B949CD1-6E0C-4CC5-86A9-9EA95C63E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913" y="1786948"/>
            <a:ext cx="2167003" cy="216700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BA9F857-F282-4B9D-BC4A-02CD57A09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601" y="3953951"/>
            <a:ext cx="2657106" cy="265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79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B14CBB-7E11-406A-BC04-1FAF1BCE0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Gestion du projet - GANTT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82F7CCD-0999-4EA6-B7FB-18C1AC3E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7D51F-CE66-4BC4-A8DC-C6ADAF042B53}" type="slidenum">
              <a:rPr lang="fr-FR" smtClean="0"/>
              <a:t>18</a:t>
            </a:fld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F05C5EA-9A64-4970-AAE6-03B59E886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8" b="24673"/>
          <a:stretch/>
        </p:blipFill>
        <p:spPr bwMode="auto">
          <a:xfrm>
            <a:off x="-137786" y="2479043"/>
            <a:ext cx="6381750" cy="30889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5609076-D119-4042-98E8-F97D7937FC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06" b="24207"/>
          <a:stretch/>
        </p:blipFill>
        <p:spPr bwMode="auto">
          <a:xfrm>
            <a:off x="5910458" y="2417515"/>
            <a:ext cx="6381750" cy="32120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E88EAA5-1514-463D-85DC-99E03FA6ADDC}"/>
              </a:ext>
            </a:extLst>
          </p:cNvPr>
          <p:cNvSpPr txBox="1"/>
          <p:nvPr/>
        </p:nvSpPr>
        <p:spPr>
          <a:xfrm>
            <a:off x="1806749" y="2109711"/>
            <a:ext cx="2492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fr-F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ère</a:t>
            </a:r>
            <a:r>
              <a:rPr lang="fr-F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version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48267D8-28B6-4BB5-9526-370D9E654EEA}"/>
              </a:ext>
            </a:extLst>
          </p:cNvPr>
          <p:cNvSpPr txBox="1"/>
          <p:nvPr/>
        </p:nvSpPr>
        <p:spPr>
          <a:xfrm>
            <a:off x="7854993" y="2109711"/>
            <a:ext cx="2492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fr-F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ème</a:t>
            </a:r>
            <a:r>
              <a:rPr lang="fr-F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version</a:t>
            </a:r>
          </a:p>
        </p:txBody>
      </p:sp>
    </p:spTree>
    <p:extLst>
      <p:ext uri="{BB962C8B-B14F-4D97-AF65-F5344CB8AC3E}">
        <p14:creationId xmlns:p14="http://schemas.microsoft.com/office/powerpoint/2010/main" val="1620431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B14CBB-7E11-406A-BC04-1FAF1BCE0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Difficultés et Retour d’analyse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78254A-7466-4586-9709-44CF8DCB7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83821"/>
            <a:ext cx="10515600" cy="2237654"/>
          </a:xfrm>
          <a:solidFill>
            <a:schemeClr val="bg1">
              <a:lumMod val="85000"/>
              <a:alpha val="40000"/>
            </a:schemeClr>
          </a:solidFill>
          <a:ln w="19050" cap="rnd">
            <a:solidFill>
              <a:srgbClr val="000099">
                <a:alpha val="40000"/>
              </a:srgbClr>
            </a:solidFill>
          </a:ln>
        </p:spPr>
        <p:txBody>
          <a:bodyPr>
            <a:normAutofit fontScale="62500" lnSpcReduction="20000"/>
          </a:bodyPr>
          <a:lstStyle/>
          <a:p>
            <a:pPr marL="0" indent="0" algn="ctr">
              <a:lnSpc>
                <a:spcPct val="107000"/>
              </a:lnSpc>
              <a:spcAft>
                <a:spcPts val="1000"/>
              </a:spcAft>
              <a:buNone/>
            </a:pPr>
            <a:r>
              <a:rPr lang="fr-FR" sz="2200" b="1" dirty="0">
                <a:solidFill>
                  <a:srgbClr val="00009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Diagrammes :</a:t>
            </a:r>
          </a:p>
          <a:p>
            <a:pPr>
              <a:lnSpc>
                <a:spcPct val="107000"/>
              </a:lnSpc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fr-FR" sz="1800" dirty="0">
                <a:solidFill>
                  <a:srgbClr val="000099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Rappel ce que nous devions faire.</a:t>
            </a:r>
            <a:endParaRPr lang="fr-FR" sz="1800" dirty="0">
              <a:solidFill>
                <a:srgbClr val="000099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fr-FR" sz="1800" dirty="0">
                <a:solidFill>
                  <a:srgbClr val="00009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Mise en place </a:t>
            </a:r>
            <a:r>
              <a:rPr lang="fr-FR" sz="1800" dirty="0">
                <a:solidFill>
                  <a:srgbClr val="000099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 base de données, les tables et leurs attributs même si nous avions eu à modifier notre base de données et à supprimer quelques tables inutiles par la suite</a:t>
            </a:r>
            <a:r>
              <a:rPr lang="fr-FR" sz="1800" i="1" dirty="0">
                <a:solidFill>
                  <a:srgbClr val="000099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fr-FR" sz="1800" i="1" dirty="0">
              <a:solidFill>
                <a:srgbClr val="000099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fr-FR" sz="1800" dirty="0">
                <a:solidFill>
                  <a:srgbClr val="00009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Utilisation moindre d</a:t>
            </a:r>
            <a:r>
              <a:rPr lang="fr-FR" sz="1800" i="0" dirty="0">
                <a:solidFill>
                  <a:srgbClr val="00009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 diagrammes de cas d’utilisation et diagrammes d’activités.</a:t>
            </a:r>
            <a:endParaRPr lang="fr-FR" sz="1800" i="1" dirty="0">
              <a:solidFill>
                <a:srgbClr val="000099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fr-FR" sz="1800" b="1" i="0" dirty="0">
                <a:solidFill>
                  <a:srgbClr val="00009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r>
              <a:rPr lang="fr-FR" sz="2200" b="1" i="0" dirty="0">
                <a:solidFill>
                  <a:srgbClr val="00009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Maquettes d’interface 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r-FR" sz="1800" dirty="0">
                <a:solidFill>
                  <a:srgbClr val="000099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Utile à la partie WEB notamment pour le HTML/CSS, malgré quelques changements de notre part.</a:t>
            </a:r>
            <a:endParaRPr lang="fr-FR" sz="1800" i="1" dirty="0">
              <a:solidFill>
                <a:srgbClr val="000099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82F7CCD-0999-4EA6-B7FB-18C1AC3E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7D51F-CE66-4BC4-A8DC-C6ADAF042B53}" type="slidenum">
              <a:rPr lang="fr-FR" smtClean="0"/>
              <a:t>19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82969F92-281B-422D-9159-600301C2DE1F}"/>
              </a:ext>
            </a:extLst>
          </p:cNvPr>
          <p:cNvSpPr txBox="1">
            <a:spLocks/>
          </p:cNvSpPr>
          <p:nvPr/>
        </p:nvSpPr>
        <p:spPr>
          <a:xfrm>
            <a:off x="838196" y="1473139"/>
            <a:ext cx="10515600" cy="2175752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 w="19050" cap="rnd">
            <a:solidFill>
              <a:srgbClr val="000099">
                <a:alpha val="40000"/>
              </a:srgbClr>
            </a:solidFill>
          </a:ln>
        </p:spPr>
        <p:txBody>
          <a:bodyPr vert="horz" lIns="91440" tIns="45720" rIns="91440" bIns="45720" numCol="2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fr-FR" sz="1900" b="1" dirty="0">
                <a:solidFill>
                  <a:srgbClr val="000099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WEB :</a:t>
            </a:r>
          </a:p>
          <a:p>
            <a:pPr>
              <a:lnSpc>
                <a:spcPct val="110000"/>
              </a:lnSpc>
              <a:spcAft>
                <a:spcPts val="1000"/>
              </a:spcAft>
              <a:buFontTx/>
              <a:buChar char="-"/>
            </a:pPr>
            <a:r>
              <a:rPr lang="fr-FR" sz="1500" dirty="0">
                <a:solidFill>
                  <a:srgbClr val="000099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Imbrication des &lt;div&gt; et gestion de leurs CSS</a:t>
            </a:r>
          </a:p>
          <a:p>
            <a:pPr>
              <a:lnSpc>
                <a:spcPct val="110000"/>
              </a:lnSpc>
              <a:spcAft>
                <a:spcPts val="1000"/>
              </a:spcAft>
              <a:buFontTx/>
              <a:buChar char="-"/>
            </a:pPr>
            <a:r>
              <a:rPr lang="fr-FR" sz="1500" dirty="0">
                <a:solidFill>
                  <a:srgbClr val="000099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Balises &lt;a&gt; et les </a:t>
            </a:r>
            <a:r>
              <a:rPr lang="fr-FR" sz="1500" dirty="0" err="1">
                <a:solidFill>
                  <a:srgbClr val="000099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hovers</a:t>
            </a:r>
            <a:r>
              <a:rPr lang="fr-FR" sz="1500" dirty="0">
                <a:solidFill>
                  <a:srgbClr val="000099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associés</a:t>
            </a:r>
          </a:p>
          <a:p>
            <a:pPr>
              <a:lnSpc>
                <a:spcPct val="110000"/>
              </a:lnSpc>
              <a:spcAft>
                <a:spcPts val="1000"/>
              </a:spcAft>
              <a:buFontTx/>
              <a:buChar char="-"/>
            </a:pPr>
            <a:r>
              <a:rPr lang="fr-FR" sz="1500" dirty="0">
                <a:solidFill>
                  <a:srgbClr val="000099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Responsive</a:t>
            </a:r>
          </a:p>
          <a:p>
            <a:pPr>
              <a:lnSpc>
                <a:spcPct val="110000"/>
              </a:lnSpc>
              <a:spcAft>
                <a:spcPts val="1000"/>
              </a:spcAft>
              <a:buFontTx/>
              <a:buChar char="-"/>
            </a:pPr>
            <a:r>
              <a:rPr lang="fr-FR" sz="1500" dirty="0">
                <a:solidFill>
                  <a:srgbClr val="000099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Ergonomie du site</a:t>
            </a:r>
          </a:p>
          <a:p>
            <a:pPr marL="0" indent="0">
              <a:lnSpc>
                <a:spcPct val="110000"/>
              </a:lnSpc>
              <a:spcAft>
                <a:spcPts val="1000"/>
              </a:spcAft>
              <a:buNone/>
            </a:pPr>
            <a:r>
              <a:rPr lang="fr-FR" sz="1900" b="1" dirty="0">
                <a:solidFill>
                  <a:srgbClr val="000099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JAVA :</a:t>
            </a:r>
          </a:p>
          <a:p>
            <a:pPr>
              <a:lnSpc>
                <a:spcPct val="110000"/>
              </a:lnSpc>
              <a:spcAft>
                <a:spcPts val="1000"/>
              </a:spcAft>
              <a:buFontTx/>
              <a:buChar char="-"/>
            </a:pPr>
            <a:r>
              <a:rPr lang="fr-FR" sz="1500" dirty="0">
                <a:solidFill>
                  <a:srgbClr val="000099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Connexion à la base de données</a:t>
            </a:r>
          </a:p>
          <a:p>
            <a:pPr>
              <a:lnSpc>
                <a:spcPct val="110000"/>
              </a:lnSpc>
              <a:spcAft>
                <a:spcPts val="1000"/>
              </a:spcAft>
              <a:buFontTx/>
              <a:buChar char="-"/>
            </a:pPr>
            <a:r>
              <a:rPr lang="fr-FR" sz="1500" dirty="0">
                <a:solidFill>
                  <a:srgbClr val="000099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Mauvaise manipulation JAVA (mauvaise définition du projet)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C3DEC15-CD84-436E-8149-8ED9A598C864}"/>
              </a:ext>
            </a:extLst>
          </p:cNvPr>
          <p:cNvSpPr txBox="1"/>
          <p:nvPr/>
        </p:nvSpPr>
        <p:spPr>
          <a:xfrm>
            <a:off x="4855026" y="4114489"/>
            <a:ext cx="2481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Retour d’analyse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BDDE914-A44E-43FB-B544-372AF2975E5F}"/>
              </a:ext>
            </a:extLst>
          </p:cNvPr>
          <p:cNvSpPr txBox="1"/>
          <p:nvPr/>
        </p:nvSpPr>
        <p:spPr>
          <a:xfrm>
            <a:off x="4855025" y="1080322"/>
            <a:ext cx="2481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Difficultés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DDB0938-D4CB-4FB7-AF65-F6F14CE03D34}"/>
              </a:ext>
            </a:extLst>
          </p:cNvPr>
          <p:cNvSpPr txBox="1"/>
          <p:nvPr/>
        </p:nvSpPr>
        <p:spPr>
          <a:xfrm>
            <a:off x="838196" y="3697024"/>
            <a:ext cx="10515600" cy="369332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rgbClr val="000099">
                <a:alpha val="40000"/>
              </a:srgbClr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0099"/>
                </a:solidFill>
              </a:rPr>
              <a:t>Difficultés générales : </a:t>
            </a:r>
            <a:r>
              <a:rPr lang="fr-FR" dirty="0">
                <a:solidFill>
                  <a:srgbClr val="000099"/>
                </a:solidFill>
              </a:rPr>
              <a:t>Gestion du projet, Stress, Achèvement du projet </a:t>
            </a:r>
          </a:p>
        </p:txBody>
      </p:sp>
    </p:spTree>
    <p:extLst>
      <p:ext uri="{BB962C8B-B14F-4D97-AF65-F5344CB8AC3E}">
        <p14:creationId xmlns:p14="http://schemas.microsoft.com/office/powerpoint/2010/main" val="2602846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animBg="1"/>
      <p:bldP spid="5" grpId="0" animBg="1"/>
      <p:bldP spid="7" grpId="0"/>
      <p:bldP spid="8" grpId="0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4A68A1-C4A9-4E60-BB73-2911D421F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62575" cy="1325563"/>
          </a:xfrm>
          <a:solidFill>
            <a:schemeClr val="accent2">
              <a:lumMod val="75000"/>
              <a:alpha val="97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  <a:softEdge rad="635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b="1" dirty="0"/>
              <a:t>Sommaire</a:t>
            </a:r>
          </a:p>
        </p:txBody>
      </p:sp>
      <p:pic>
        <p:nvPicPr>
          <p:cNvPr id="5" name="Espace réservé du contenu 4" descr="Une image contenant tennis, boule, raquette, terrain&#10;&#10;Description générée automatiquement">
            <a:extLst>
              <a:ext uri="{FF2B5EF4-FFF2-40B4-BE49-F238E27FC236}">
                <a16:creationId xmlns:a16="http://schemas.microsoft.com/office/drawing/2014/main" id="{81B66CFD-B25F-43E7-8957-6EC8B57B8B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35" r="14030"/>
          <a:stretch/>
        </p:blipFill>
        <p:spPr>
          <a:xfrm>
            <a:off x="7086598" y="0"/>
            <a:ext cx="5105401" cy="6858000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4F9BFF5-D469-4FC6-9072-3C1C5F557A32}"/>
              </a:ext>
            </a:extLst>
          </p:cNvPr>
          <p:cNvSpPr txBox="1"/>
          <p:nvPr/>
        </p:nvSpPr>
        <p:spPr>
          <a:xfrm>
            <a:off x="421480" y="2026979"/>
            <a:ext cx="6196014" cy="4611519"/>
          </a:xfrm>
          <a:prstGeom prst="rect">
            <a:avLst/>
          </a:prstGeom>
          <a:solidFill>
            <a:schemeClr val="accent2">
              <a:lumMod val="75000"/>
              <a:alpha val="97000"/>
            </a:schemeClr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Rappel du projet</a:t>
            </a:r>
          </a:p>
          <a:p>
            <a:pPr>
              <a:lnSpc>
                <a:spcPct val="150000"/>
              </a:lnSpc>
            </a:pPr>
            <a:r>
              <a:rPr lang="fr-F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Présentation du module Billetterie et Planning des matchs</a:t>
            </a:r>
          </a:p>
          <a:p>
            <a:pPr>
              <a:lnSpc>
                <a:spcPct val="150000"/>
              </a:lnSpc>
            </a:pPr>
            <a:r>
              <a:rPr lang="fr-F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Etablissement des rôles pour les applications</a:t>
            </a:r>
          </a:p>
          <a:p>
            <a:pPr>
              <a:lnSpc>
                <a:spcPct val="150000"/>
              </a:lnSpc>
            </a:pPr>
            <a:r>
              <a:rPr lang="fr-F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Vision du module Billetterie : application WEB</a:t>
            </a:r>
          </a:p>
          <a:p>
            <a:pPr algn="just">
              <a:lnSpc>
                <a:spcPct val="150000"/>
              </a:lnSpc>
            </a:pPr>
            <a:r>
              <a:rPr lang="fr-F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Vision du module Billetterie : application JAVA</a:t>
            </a:r>
          </a:p>
          <a:p>
            <a:pPr algn="just">
              <a:lnSpc>
                <a:spcPct val="150000"/>
              </a:lnSpc>
            </a:pPr>
            <a:r>
              <a:rPr lang="fr-F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Résultat final : application WEB </a:t>
            </a:r>
          </a:p>
          <a:p>
            <a:pPr algn="just">
              <a:lnSpc>
                <a:spcPct val="150000"/>
              </a:lnSpc>
            </a:pPr>
            <a:r>
              <a:rPr lang="fr-F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Résultat final : application JAVA </a:t>
            </a:r>
          </a:p>
          <a:p>
            <a:pPr algn="just">
              <a:lnSpc>
                <a:spcPct val="150000"/>
              </a:lnSpc>
            </a:pPr>
            <a:r>
              <a:rPr lang="fr-F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Gestion du projet</a:t>
            </a:r>
          </a:p>
          <a:p>
            <a:pPr algn="just">
              <a:lnSpc>
                <a:spcPct val="150000"/>
              </a:lnSpc>
            </a:pPr>
            <a:r>
              <a:rPr lang="fr-F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Les difficultés rencontrées et retour d'analyse</a:t>
            </a:r>
          </a:p>
          <a:p>
            <a:pPr algn="just">
              <a:lnSpc>
                <a:spcPct val="150000"/>
              </a:lnSpc>
            </a:pPr>
            <a:r>
              <a:rPr lang="fr-F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Ce que le projet nous a apportés </a:t>
            </a:r>
          </a:p>
          <a:p>
            <a:pPr algn="just">
              <a:lnSpc>
                <a:spcPct val="150000"/>
              </a:lnSpc>
            </a:pPr>
            <a:r>
              <a:rPr lang="fr-F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Conclusion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8B0EF87-25CD-42C4-ADEF-2858720E8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4500" y="6173787"/>
            <a:ext cx="2743200" cy="365125"/>
          </a:xfrm>
        </p:spPr>
        <p:txBody>
          <a:bodyPr/>
          <a:lstStyle/>
          <a:p>
            <a:fld id="{8077D51F-CE66-4BC4-A8DC-C6ADAF042B53}" type="slidenum">
              <a:rPr lang="fr-FR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fr-F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48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B14CBB-7E11-406A-BC04-1FAF1BCE0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 que le projet nous a apportés…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78254A-7466-4586-9709-44CF8DCB794F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  <a:alpha val="40000"/>
            </a:schemeClr>
          </a:solidFill>
          <a:ln w="19050" cap="rnd">
            <a:solidFill>
              <a:srgbClr val="000099">
                <a:alpha val="40000"/>
              </a:srgbClr>
            </a:solidFill>
          </a:ln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r-FR" dirty="0">
                <a:solidFill>
                  <a:srgbClr val="000099"/>
                </a:solidFill>
              </a:rPr>
              <a:t>→ Communication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dirty="0">
                <a:solidFill>
                  <a:srgbClr val="000099"/>
                </a:solidFill>
              </a:rPr>
              <a:t>→ Travail d’équipe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dirty="0">
                <a:solidFill>
                  <a:srgbClr val="000099"/>
                </a:solidFill>
              </a:rPr>
              <a:t>→ Connaissances personnelles techniques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dirty="0">
                <a:solidFill>
                  <a:srgbClr val="000099"/>
                </a:solidFill>
              </a:rPr>
              <a:t>→ Analyse de projet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dirty="0">
                <a:solidFill>
                  <a:srgbClr val="000099"/>
                </a:solidFill>
              </a:rPr>
              <a:t>→ Importance de l’organisation et de la planification (qui nous a manqués…)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82F7CCD-0999-4EA6-B7FB-18C1AC3E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7D51F-CE66-4BC4-A8DC-C6ADAF042B53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288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B14CBB-7E11-406A-BC04-1FAF1BCE0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176462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82F7CCD-0999-4EA6-B7FB-18C1AC3E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7D51F-CE66-4BC4-A8DC-C6ADAF042B53}" type="slidenum">
              <a:rPr lang="fr-FR" smtClean="0"/>
              <a:t>21</a:t>
            </a:fld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1D25FE9-821F-4CDE-A675-848387C85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4774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B14CBB-7E11-406A-BC04-1FAF1BCE0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Rappel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78254A-7466-4586-9709-44CF8DCB7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816060"/>
            <a:ext cx="10515600" cy="2346325"/>
          </a:xfrm>
          <a:solidFill>
            <a:schemeClr val="bg1">
              <a:lumMod val="85000"/>
              <a:alpha val="40000"/>
            </a:schemeClr>
          </a:solidFill>
          <a:ln w="19050" cap="rnd">
            <a:solidFill>
              <a:srgbClr val="000099">
                <a:alpha val="40000"/>
              </a:srgbClr>
            </a:solidFill>
            <a:round/>
          </a:ln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fr-FR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fr-F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 : Mr The Big Boss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fr-FR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Applications à réalisées : Site Internet et Application Java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fr-FR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Modules choisis : Billetterie et Planning des matchs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82F7CCD-0999-4EA6-B7FB-18C1AC3E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7D51F-CE66-4BC4-A8DC-C6ADAF042B53}" type="slidenum">
              <a:rPr lang="fr-FR" smtClean="0"/>
              <a:t>3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F9D97E8-1F9F-4606-84F0-2B4C6F3E2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637" y="1690688"/>
            <a:ext cx="4904723" cy="18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76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B14CBB-7E11-406A-BC04-1FAF1BCE0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6562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Présentation du module Billetterie et Planning des matchs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78254A-7466-4586-9709-44CF8DCB7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5012"/>
            <a:ext cx="10515600" cy="4351338"/>
          </a:xfrm>
          <a:solidFill>
            <a:schemeClr val="bg1">
              <a:lumMod val="85000"/>
              <a:alpha val="40000"/>
            </a:schemeClr>
          </a:solidFill>
          <a:ln w="19050" cap="rnd">
            <a:solidFill>
              <a:srgbClr val="000099">
                <a:alpha val="40000"/>
              </a:srgbClr>
            </a:solidFill>
          </a:ln>
        </p:spPr>
        <p:txBody>
          <a:bodyPr numCol="2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r-FR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Trouver sur les applications :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fr-FR" sz="24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WEB:</a:t>
            </a:r>
          </a:p>
          <a:p>
            <a:pPr lvl="1">
              <a:lnSpc>
                <a:spcPct val="150000"/>
              </a:lnSpc>
            </a:pPr>
            <a:r>
              <a:rPr lang="fr-FR" sz="18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Billetterie Grand Public</a:t>
            </a:r>
          </a:p>
          <a:p>
            <a:pPr lvl="1">
              <a:lnSpc>
                <a:spcPct val="150000"/>
              </a:lnSpc>
            </a:pPr>
            <a:r>
              <a:rPr lang="fr-FR" sz="18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Billetterie Licenciés</a:t>
            </a:r>
          </a:p>
          <a:p>
            <a:pPr lvl="1">
              <a:lnSpc>
                <a:spcPct val="150000"/>
              </a:lnSpc>
            </a:pPr>
            <a:r>
              <a:rPr lang="fr-FR" sz="18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Billetterie Journée de la Solidarité </a:t>
            </a:r>
          </a:p>
          <a:p>
            <a:pPr lvl="1">
              <a:lnSpc>
                <a:spcPct val="150000"/>
              </a:lnSpc>
            </a:pPr>
            <a:r>
              <a:rPr lang="fr-FR" sz="18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Billetterie « The Big Match »</a:t>
            </a:r>
            <a:endParaRPr lang="fr-FR" sz="1600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fr-FR" sz="18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Page de redirection d’achat</a:t>
            </a:r>
          </a:p>
          <a:p>
            <a:pPr lvl="1">
              <a:lnSpc>
                <a:spcPct val="150000"/>
              </a:lnSpc>
            </a:pPr>
            <a:r>
              <a:rPr lang="fr-FR" sz="18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(Page Joueurs, page Matchs)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fr-FR" sz="2400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fr-FR" sz="24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JAVA</a:t>
            </a:r>
          </a:p>
          <a:p>
            <a:pPr lvl="1">
              <a:lnSpc>
                <a:spcPct val="150000"/>
              </a:lnSpc>
            </a:pPr>
            <a:r>
              <a:rPr lang="fr-FR" sz="18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Connexion en tant qu’administrateur</a:t>
            </a:r>
          </a:p>
          <a:p>
            <a:pPr lvl="1">
              <a:lnSpc>
                <a:spcPct val="150000"/>
              </a:lnSpc>
            </a:pPr>
            <a:r>
              <a:rPr lang="fr-FR" sz="18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Accès aux fonctionnalités</a:t>
            </a:r>
          </a:p>
          <a:p>
            <a:pPr lvl="1">
              <a:lnSpc>
                <a:spcPct val="150000"/>
              </a:lnSpc>
            </a:pPr>
            <a:r>
              <a:rPr lang="fr-FR" sz="18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Organisation des matchs </a:t>
            </a:r>
          </a:p>
          <a:p>
            <a:pPr lvl="1">
              <a:lnSpc>
                <a:spcPct val="150000"/>
              </a:lnSpc>
            </a:pPr>
            <a:r>
              <a:rPr lang="fr-FR" sz="18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Création de tournoi simple (8 matchs)</a:t>
            </a:r>
          </a:p>
          <a:p>
            <a:pPr lvl="2">
              <a:lnSpc>
                <a:spcPct val="150000"/>
              </a:lnSpc>
            </a:pPr>
            <a:r>
              <a:rPr lang="fr-FR" sz="16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Saisie manuelle des matchs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82F7CCD-0999-4EA6-B7FB-18C1AC3E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7D51F-CE66-4BC4-A8DC-C6ADAF042B53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3566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B14CBB-7E11-406A-BC04-1FAF1BCE0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6562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Etablissement des rôles pour les applications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78254A-7466-4586-9709-44CF8DCB7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5012"/>
            <a:ext cx="10515600" cy="4351338"/>
          </a:xfrm>
          <a:solidFill>
            <a:schemeClr val="bg1">
              <a:lumMod val="85000"/>
              <a:alpha val="40000"/>
            </a:schemeClr>
          </a:solidFill>
          <a:ln w="19050" cap="rnd">
            <a:solidFill>
              <a:srgbClr val="000099">
                <a:alpha val="40000"/>
              </a:srgbClr>
            </a:solidFill>
          </a:ln>
        </p:spPr>
        <p:txBody>
          <a:bodyPr numCol="1" anchor="ctr" anchorCtr="0"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r-FR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Juan : Gestion du projet et JAVA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fr-FR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Léna : PHP et JAVA(aide)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r-FR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Anne-Sophie : HTML, CSS et un peu de PHP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82F7CCD-0999-4EA6-B7FB-18C1AC3E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7D51F-CE66-4BC4-A8DC-C6ADAF042B53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4814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B14CBB-7E11-406A-BC04-1FAF1BCE0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Vision du module Billetterie : WEB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78254A-7466-4586-9709-44CF8DCB7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7891"/>
            <a:ext cx="10515600" cy="4894984"/>
          </a:xfrm>
          <a:solidFill>
            <a:schemeClr val="bg1">
              <a:lumMod val="85000"/>
              <a:alpha val="40000"/>
            </a:schemeClr>
          </a:solidFill>
          <a:ln w="19050" cap="rnd">
            <a:solidFill>
              <a:srgbClr val="000099">
                <a:alpha val="40000"/>
              </a:srgbClr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r-FR" dirty="0">
                <a:solidFill>
                  <a:srgbClr val="000099"/>
                </a:solidFill>
              </a:rPr>
              <a:t>Pour modéliser nos pages nous avons donc imaginer les interfaces suivantes grâce à des maquettes :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82F7CCD-0999-4EA6-B7FB-18C1AC3E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7D51F-CE66-4BC4-A8DC-C6ADAF042B53}" type="slidenum">
              <a:rPr lang="fr-FR" smtClean="0"/>
              <a:t>6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2B639EF-476F-45F8-B3C7-833F0FAECA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4" t="7792" r="22436" b="6399"/>
          <a:stretch/>
        </p:blipFill>
        <p:spPr>
          <a:xfrm>
            <a:off x="2063262" y="3049843"/>
            <a:ext cx="3411415" cy="3108924"/>
          </a:xfrm>
          <a:prstGeom prst="rect">
            <a:avLst/>
          </a:prstGeom>
        </p:spPr>
      </p:pic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A073A45C-DA05-4D14-A4CE-D88414D02C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71"/>
          <a:stretch/>
        </p:blipFill>
        <p:spPr>
          <a:xfrm>
            <a:off x="6143825" y="3049844"/>
            <a:ext cx="3838375" cy="310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120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7A6A9D-3AA9-4711-867C-F693D2D69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page d’accueil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AAB9915-A045-463A-928B-BEF4BF209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7D51F-CE66-4BC4-A8DC-C6ADAF042B53}" type="slidenum">
              <a:rPr lang="fr-FR" smtClean="0"/>
              <a:t>7</a:t>
            </a:fld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3DFE1C4-D31A-4336-889D-4268E10989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14" t="7792" r="22436" b="6399"/>
          <a:stretch/>
        </p:blipFill>
        <p:spPr>
          <a:xfrm>
            <a:off x="3008920" y="1094526"/>
            <a:ext cx="6174160" cy="562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109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7A6A9D-3AA9-4711-867C-F693D2D69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page de billetterie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AAB9915-A045-463A-928B-BEF4BF209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7D51F-CE66-4BC4-A8DC-C6ADAF042B53}" type="slidenum">
              <a:rPr lang="fr-FR" smtClean="0"/>
              <a:t>8</a:t>
            </a:fld>
            <a:endParaRPr lang="fr-FR"/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4C0EEBF9-21B7-49E9-A6C0-401E9889D5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6" t="1022" b="3995"/>
          <a:stretch/>
        </p:blipFill>
        <p:spPr>
          <a:xfrm>
            <a:off x="2480355" y="1101968"/>
            <a:ext cx="7231290" cy="5619507"/>
          </a:xfrm>
          <a:prstGeom prst="rect">
            <a:avLst/>
          </a:prstGeom>
        </p:spPr>
      </p:pic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28371BB8-1EFF-4832-9316-2206D96B0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46885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B14CBB-7E11-406A-BC04-1FAF1BCE0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Vision du module Billetterie : WEB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78254A-7466-4586-9709-44CF8DCB7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7891"/>
            <a:ext cx="10515600" cy="4894984"/>
          </a:xfrm>
          <a:solidFill>
            <a:schemeClr val="bg1">
              <a:lumMod val="85000"/>
              <a:alpha val="40000"/>
            </a:schemeClr>
          </a:solidFill>
          <a:ln w="19050" cap="rnd">
            <a:solidFill>
              <a:srgbClr val="000099">
                <a:alpha val="40000"/>
              </a:srgbClr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r-FR" dirty="0">
                <a:solidFill>
                  <a:srgbClr val="000099"/>
                </a:solidFill>
              </a:rPr>
              <a:t>Nos pages optionnelles: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82F7CCD-0999-4EA6-B7FB-18C1AC3E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7D51F-CE66-4BC4-A8DC-C6ADAF042B53}" type="slidenum">
              <a:rPr lang="fr-FR" smtClean="0"/>
              <a:t>9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BA706A2-FF21-473D-8D8C-8BC0DC2E5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479" y="2380723"/>
            <a:ext cx="4897521" cy="342211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C82D74D-6B2A-4238-B659-BCEB3BE0E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140" y="2380723"/>
            <a:ext cx="4848426" cy="342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83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673</Words>
  <Application>Microsoft Office PowerPoint</Application>
  <PresentationFormat>Grand écran</PresentationFormat>
  <Paragraphs>124</Paragraphs>
  <Slides>21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Wingdings</vt:lpstr>
      <vt:lpstr>Thème Office</vt:lpstr>
      <vt:lpstr>Présentation de nos applications pour l’Open Parc de Lyon</vt:lpstr>
      <vt:lpstr>Sommaire</vt:lpstr>
      <vt:lpstr>Rappel du projet</vt:lpstr>
      <vt:lpstr>Présentation du module Billetterie et Planning des matchs</vt:lpstr>
      <vt:lpstr>Etablissement des rôles pour les applications</vt:lpstr>
      <vt:lpstr>Vision du module Billetterie : WEB</vt:lpstr>
      <vt:lpstr>La page d’accueil</vt:lpstr>
      <vt:lpstr>La page de billetterie</vt:lpstr>
      <vt:lpstr>Vision du module Billetterie : WEB</vt:lpstr>
      <vt:lpstr>Vision du module Planning des matchs : JAVA</vt:lpstr>
      <vt:lpstr>Vision du module Planning des matchs : JAVA</vt:lpstr>
      <vt:lpstr>L’interface de connexion</vt:lpstr>
      <vt:lpstr>L’interface d’accès au planning</vt:lpstr>
      <vt:lpstr>L’interface d’accès au planning</vt:lpstr>
      <vt:lpstr>Résultat final de la billetterie WEB</vt:lpstr>
      <vt:lpstr>Résultat final de l’application de planning des matchs JAVA</vt:lpstr>
      <vt:lpstr>Gestion du projet</vt:lpstr>
      <vt:lpstr>Gestion du projet - GANTT</vt:lpstr>
      <vt:lpstr>Difficultés et Retour d’analyse</vt:lpstr>
      <vt:lpstr>Ce que le projet nous a apportés…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de nos applications pour l’Open Parc de Lyon</dc:title>
  <dc:creator>beal.annesophie@gmail.com</dc:creator>
  <cp:lastModifiedBy>beal.annesophie@gmail.com</cp:lastModifiedBy>
  <cp:revision>55</cp:revision>
  <dcterms:created xsi:type="dcterms:W3CDTF">2022-01-25T09:52:05Z</dcterms:created>
  <dcterms:modified xsi:type="dcterms:W3CDTF">2022-01-25T15:36:47Z</dcterms:modified>
</cp:coreProperties>
</file>